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Gill Sans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EFDF2C-9CAB-44ED-9029-44F71240DB19}">
  <a:tblStyle styleId="{6FEFDF2C-9CAB-44ED-9029-44F71240DB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0751D9-5A2F-44F2-B6D2-ACD7AFB2223B}" styleName="Table_1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EF2E7"/>
          </a:solidFill>
        </a:fill>
      </a:tcStyle>
    </a:wholeTbl>
    <a:band1H>
      <a:tcTxStyle/>
      <a:tcStyle>
        <a:tcBdr/>
        <a:fill>
          <a:solidFill>
            <a:srgbClr val="FCE4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CE4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customXml" Target="../customXml/item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customXml" Target="../customXml/item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8e6741b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8e6741b9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90c72b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90c72b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8e674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8e674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38e6741b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38e6741b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38e6741b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38e6741b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38e6741b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38e6741b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38e6741b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38e6741b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38e6741b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38e6741b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38e6741b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38e6741b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38e6741b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38e6741b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38e6741b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38e6741b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38e6741b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38e6741b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38e6741b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38e6741b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8e6741b9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38e6741b9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3619f624d8fcbe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3619f624d8fcbe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38e6741b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38e6741b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38e6741b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38e6741b9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38e6741b9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38e6741b9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8e6741b9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8e6741b9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8e6741b9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8e6741b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38e6741b9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38e6741b9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38e6741b9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38e6741b9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1gaWrMCiZR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 amt="33000"/>
          </a:blip>
          <a:srcRect t="7813" b="7813"/>
          <a:stretch/>
        </p:blipFill>
        <p:spPr>
          <a:xfrm>
            <a:off x="0" y="0"/>
            <a:ext cx="9144006" cy="514349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ORGANISM CHARACTERISTICS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the picture: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are 2 observations?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is one inference?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t="28906" b="28906"/>
          <a:stretch/>
        </p:blipFill>
        <p:spPr>
          <a:xfrm>
            <a:off x="2297152" y="1903375"/>
            <a:ext cx="4906523" cy="27599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organism.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list the common characteristics of organisms.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compare living, non-living and dead things.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We will describe the characteristics of organisms.</a:t>
            </a:r>
            <a:endParaRPr sz="3600"/>
          </a:p>
        </p:txBody>
      </p:sp>
      <p:graphicFrame>
        <p:nvGraphicFramePr>
          <p:cNvPr id="211" name="Google Shape;211;p33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2" name="Google Shape;212;p33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3" name="Google Shape;213;p33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a kangaroo living? How do you know?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What characteristics do living things have?</a:t>
            </a: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830750" y="2107575"/>
            <a:ext cx="4460523" cy="2509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lang="en-GB" b="1"/>
              <a:t>organism </a:t>
            </a:r>
            <a:r>
              <a:rPr lang="en-GB"/>
              <a:t>is a living thing.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Organism in a broad word that includes anything that is </a:t>
            </a:r>
            <a:r>
              <a:rPr lang="en-GB" b="1"/>
              <a:t>living</a:t>
            </a:r>
            <a:r>
              <a:rPr lang="en-GB"/>
              <a:t> or was once alive.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Examples of things that would be called an organism include: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Plants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Animals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Bacteria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Fungi (mushrooms)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27" name="Google Shape;227;p35"/>
          <p:cNvGraphicFramePr/>
          <p:nvPr/>
        </p:nvGraphicFramePr>
        <p:xfrm>
          <a:off x="6726260" y="925813"/>
          <a:ext cx="2142625" cy="137154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an organism?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List three things that you could call an organism.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6782826" y="2391937"/>
            <a:ext cx="2029470" cy="11415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4">
            <a:alphaModFix/>
          </a:blip>
          <a:srcRect t="31248" b="31252"/>
          <a:stretch/>
        </p:blipFill>
        <p:spPr>
          <a:xfrm>
            <a:off x="6782816" y="3776700"/>
            <a:ext cx="2029490" cy="114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6" name="Picture 2" descr="Image result for pencil">
            <a:extLst>
              <a:ext uri="{FF2B5EF4-FFF2-40B4-BE49-F238E27FC236}">
                <a16:creationId xmlns:a16="http://schemas.microsoft.com/office/drawing/2014/main" id="{89BB4337-309F-43B4-8AB1-E99333CE7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2"/>
          </p:nvPr>
        </p:nvSpPr>
        <p:spPr>
          <a:xfrm>
            <a:off x="552550" y="701700"/>
            <a:ext cx="7560092" cy="4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There are eight </a:t>
            </a:r>
            <a:r>
              <a:rPr lang="en-GB" b="1" dirty="0"/>
              <a:t>characteristics₁</a:t>
            </a:r>
            <a:r>
              <a:rPr lang="en-GB" dirty="0"/>
              <a:t> that all living things have in common.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We can remember them using the acronym </a:t>
            </a:r>
            <a:r>
              <a:rPr lang="en-GB" sz="2400" b="1" dirty="0"/>
              <a:t>MRS GRENC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/>
              <a:t>M</a:t>
            </a:r>
            <a:r>
              <a:rPr lang="en-GB" sz="2200" dirty="0"/>
              <a:t>ove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/>
              <a:t>R</a:t>
            </a:r>
            <a:r>
              <a:rPr lang="en-GB" sz="2200" dirty="0"/>
              <a:t>eproduce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/>
              <a:t>S</a:t>
            </a:r>
            <a:r>
              <a:rPr lang="en-GB" sz="2200" dirty="0"/>
              <a:t>ensitive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/>
              <a:t>G</a:t>
            </a:r>
            <a:r>
              <a:rPr lang="en-GB" sz="2200" dirty="0"/>
              <a:t>row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/>
              <a:t>R</a:t>
            </a:r>
            <a:r>
              <a:rPr lang="en-GB" sz="2200" dirty="0"/>
              <a:t>espire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/>
              <a:t>E</a:t>
            </a:r>
            <a:r>
              <a:rPr lang="en-GB" sz="2200" dirty="0"/>
              <a:t>xcrete</a:t>
            </a:r>
            <a:r>
              <a:rPr lang="en-GB" sz="2200" b="1" dirty="0">
                <a:solidFill>
                  <a:schemeClr val="dk1"/>
                </a:solidFill>
              </a:rPr>
              <a:t>₂</a:t>
            </a:r>
            <a:r>
              <a:rPr lang="en-GB" sz="2200" dirty="0"/>
              <a:t> wastes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/>
              <a:t>N</a:t>
            </a:r>
            <a:r>
              <a:rPr lang="en-GB" sz="2200" dirty="0"/>
              <a:t>utrition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/>
              <a:t>C</a:t>
            </a:r>
            <a:r>
              <a:rPr lang="en-GB" sz="2200" dirty="0"/>
              <a:t>ells</a:t>
            </a:r>
            <a:endParaRPr sz="2200" dirty="0"/>
          </a:p>
        </p:txBody>
      </p:sp>
      <p:pic>
        <p:nvPicPr>
          <p:cNvPr id="236" name="Google Shape;236;p36" descr="Image result for plant 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8505" y="1696649"/>
            <a:ext cx="3146974" cy="322154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" name="Google Shape;237;p36"/>
          <p:cNvGraphicFramePr/>
          <p:nvPr/>
        </p:nvGraphicFramePr>
        <p:xfrm>
          <a:off x="6612835" y="2155238"/>
          <a:ext cx="2142625" cy="12039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many characteristics do all living things have in common?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8" name="Google Shape;238;p36"/>
          <p:cNvGraphicFramePr/>
          <p:nvPr/>
        </p:nvGraphicFramePr>
        <p:xfrm>
          <a:off x="6616900" y="38990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features or qualitites.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get rid of/ release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2" descr="Image result for pencil">
            <a:extLst>
              <a:ext uri="{FF2B5EF4-FFF2-40B4-BE49-F238E27FC236}">
                <a16:creationId xmlns:a16="http://schemas.microsoft.com/office/drawing/2014/main" id="{E4FC5C37-3D0C-4DAC-BA38-F48D9C23A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2"/>
          </p:nvPr>
        </p:nvSpPr>
        <p:spPr>
          <a:xfrm>
            <a:off x="552550" y="701700"/>
            <a:ext cx="6132600" cy="4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If it </a:t>
            </a:r>
            <a:r>
              <a:rPr lang="en-GB" b="1"/>
              <a:t>has</a:t>
            </a:r>
            <a:r>
              <a:rPr lang="en-GB"/>
              <a:t> these characteristics, it is a </a:t>
            </a:r>
            <a:r>
              <a:rPr lang="en-GB" b="1"/>
              <a:t>living</a:t>
            </a:r>
            <a:r>
              <a:rPr lang="en-GB"/>
              <a:t> thing.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If it </a:t>
            </a:r>
            <a:r>
              <a:rPr lang="en-GB" b="1"/>
              <a:t>doesn’t have</a:t>
            </a:r>
            <a:r>
              <a:rPr lang="en-GB"/>
              <a:t> these characteristics, it is </a:t>
            </a:r>
            <a:r>
              <a:rPr lang="en-GB" b="1"/>
              <a:t>non-living</a:t>
            </a:r>
            <a:r>
              <a:rPr lang="en-GB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If it </a:t>
            </a:r>
            <a:r>
              <a:rPr lang="en-GB" b="1"/>
              <a:t>had</a:t>
            </a:r>
            <a:r>
              <a:rPr lang="en-GB"/>
              <a:t> these characteristics, it is </a:t>
            </a:r>
            <a:r>
              <a:rPr lang="en-GB" b="1"/>
              <a:t>dead</a:t>
            </a:r>
            <a:r>
              <a:rPr lang="en-GB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M</a:t>
            </a:r>
            <a:r>
              <a:rPr lang="en-GB" sz="1600"/>
              <a:t>ove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R</a:t>
            </a:r>
            <a:r>
              <a:rPr lang="en-GB" sz="1600"/>
              <a:t>eproduce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S</a:t>
            </a:r>
            <a:r>
              <a:rPr lang="en-GB" sz="1600"/>
              <a:t>ensitive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G</a:t>
            </a:r>
            <a:r>
              <a:rPr lang="en-GB" sz="1600"/>
              <a:t>row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R</a:t>
            </a:r>
            <a:r>
              <a:rPr lang="en-GB" sz="1600"/>
              <a:t>espire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E</a:t>
            </a:r>
            <a:r>
              <a:rPr lang="en-GB" sz="1600"/>
              <a:t>xcrete₁ wastes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N</a:t>
            </a:r>
            <a:r>
              <a:rPr lang="en-GB" sz="1600"/>
              <a:t>utrition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C</a:t>
            </a:r>
            <a:r>
              <a:rPr lang="en-GB" sz="1600"/>
              <a:t>ells</a:t>
            </a:r>
            <a:endParaRPr sz="1600"/>
          </a:p>
        </p:txBody>
      </p:sp>
      <p:graphicFrame>
        <p:nvGraphicFramePr>
          <p:cNvPr id="245" name="Google Shape;245;p37"/>
          <p:cNvGraphicFramePr/>
          <p:nvPr/>
        </p:nvGraphicFramePr>
        <p:xfrm>
          <a:off x="6763360" y="900713"/>
          <a:ext cx="2142625" cy="12039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the difference between a living and dead thing?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6" name="Google Shape;246;p37"/>
          <p:cNvGraphicFramePr/>
          <p:nvPr/>
        </p:nvGraphicFramePr>
        <p:xfrm>
          <a:off x="6767425" y="4024450"/>
          <a:ext cx="2134475" cy="70098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get rid of/ release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7" name="Google Shape;247;p37" descr="Image result for plant 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506599" y="2409749"/>
            <a:ext cx="2065401" cy="21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249" y="2248369"/>
            <a:ext cx="2220826" cy="147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Image result for pencil">
            <a:extLst>
              <a:ext uri="{FF2B5EF4-FFF2-40B4-BE49-F238E27FC236}">
                <a16:creationId xmlns:a16="http://schemas.microsoft.com/office/drawing/2014/main" id="{9A4D5608-ADF0-4903-ABFC-274FD4335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body" idx="2"/>
          </p:nvPr>
        </p:nvSpPr>
        <p:spPr>
          <a:xfrm>
            <a:off x="552550" y="8171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eight 8 characteristics of all living things: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</a:rPr>
              <a:t>M</a:t>
            </a:r>
            <a:r>
              <a:rPr lang="en-GB" sz="2400">
                <a:solidFill>
                  <a:schemeClr val="dk1"/>
                </a:solidFill>
              </a:rPr>
              <a:t>ove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</a:rPr>
              <a:t>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</a:rPr>
              <a:t>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</a:rPr>
              <a:t>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</a:rPr>
              <a:t>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</a:rPr>
              <a:t>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5" name="Google Shape;255;p38"/>
          <p:cNvSpPr txBox="1"/>
          <p:nvPr/>
        </p:nvSpPr>
        <p:spPr>
          <a:xfrm>
            <a:off x="1877575" y="1267050"/>
            <a:ext cx="4816200" cy="19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MOVE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All living things move.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Animal movements are usually obvious₁ but other all other living things move too.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For example plants move their leaves towards light.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56" name="Google Shape;256;p38"/>
          <p:cNvGraphicFramePr/>
          <p:nvPr/>
        </p:nvGraphicFramePr>
        <p:xfrm>
          <a:off x="6801010" y="764888"/>
          <a:ext cx="2142625" cy="137154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Does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water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in a stream move?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Would you consider it a living thing? Explain.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7" name="Google Shape;257;p38"/>
          <p:cNvGraphicFramePr/>
          <p:nvPr/>
        </p:nvGraphicFramePr>
        <p:xfrm>
          <a:off x="6805075" y="42097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easily noticed.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l="14055" t="11615" r="15312" b="11615"/>
          <a:stretch/>
        </p:blipFill>
        <p:spPr>
          <a:xfrm>
            <a:off x="6805076" y="2248838"/>
            <a:ext cx="2134476" cy="1699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100" y="3462550"/>
            <a:ext cx="2267651" cy="151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786FC9B9-A1E9-45B2-9907-32CA2610E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body" idx="2"/>
          </p:nvPr>
        </p:nvSpPr>
        <p:spPr>
          <a:xfrm>
            <a:off x="552550" y="86357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eight 8 characteristics of all living things: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r>
              <a:rPr lang="en-GB" sz="2400">
                <a:solidFill>
                  <a:schemeClr val="dk1"/>
                </a:solidFill>
              </a:rPr>
              <a:t>eproduce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6" name="Google Shape;266;p39"/>
          <p:cNvSpPr txBox="1"/>
          <p:nvPr/>
        </p:nvSpPr>
        <p:spPr>
          <a:xfrm>
            <a:off x="2318400" y="1344150"/>
            <a:ext cx="4507200" cy="19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REPRODUCE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Reproduction is the process by which living things make new life.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All living things reproduce.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Animals usually mate to produce offspring₁.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Plants may produce seeds or divide by asexual</a:t>
            </a: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₂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 reproduction.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Bacteria divide into more bacteria.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67" name="Google Shape;267;p39"/>
          <p:cNvGraphicFramePr/>
          <p:nvPr>
            <p:extLst>
              <p:ext uri="{D42A27DB-BD31-4B8C-83A1-F6EECF244321}">
                <p14:modId xmlns:p14="http://schemas.microsoft.com/office/powerpoint/2010/main" val="1889692156"/>
              </p:ext>
            </p:extLst>
          </p:nvPr>
        </p:nvGraphicFramePr>
        <p:xfrm>
          <a:off x="6933787" y="797074"/>
          <a:ext cx="2142625" cy="271266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Fire can spread by embers to another area during a fire. Is it living?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8" name="Google Shape;268;p39"/>
          <p:cNvGraphicFramePr/>
          <p:nvPr>
            <p:extLst>
              <p:ext uri="{D42A27DB-BD31-4B8C-83A1-F6EECF244321}">
                <p14:modId xmlns:p14="http://schemas.microsoft.com/office/powerpoint/2010/main" val="543878230"/>
              </p:ext>
            </p:extLst>
          </p:nvPr>
        </p:nvGraphicFramePr>
        <p:xfrm>
          <a:off x="7009525" y="4246617"/>
          <a:ext cx="2134475" cy="86862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babies/ young.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only one parent needed.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200" y="3281144"/>
            <a:ext cx="1316800" cy="94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4">
            <a:alphaModFix/>
          </a:blip>
          <a:srcRect t="7813" b="7813"/>
          <a:stretch/>
        </p:blipFill>
        <p:spPr>
          <a:xfrm>
            <a:off x="6987536" y="2136384"/>
            <a:ext cx="2035125" cy="114476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13B792DD-D37E-474C-8927-AC13F3C2B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sp>
        <p:nvSpPr>
          <p:cNvPr id="276" name="Google Shape;276;p40"/>
          <p:cNvSpPr txBox="1">
            <a:spLocks noGrp="1"/>
          </p:cNvSpPr>
          <p:nvPr>
            <p:ph type="body" idx="2"/>
          </p:nvPr>
        </p:nvSpPr>
        <p:spPr>
          <a:xfrm>
            <a:off x="552550" y="8171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eight 8 characteristics of all living things: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S</a:t>
            </a:r>
            <a:r>
              <a:rPr lang="en-GB" sz="2400">
                <a:solidFill>
                  <a:schemeClr val="dk1"/>
                </a:solidFill>
              </a:rPr>
              <a:t>ensitive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2178100" y="1284225"/>
            <a:ext cx="4507200" cy="19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SENSITIVE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All living things respond to stimuli₁ in their surrounding environment (</a:t>
            </a:r>
            <a:r>
              <a:rPr lang="en-GB" sz="1800" i="1">
                <a:latin typeface="Century Gothic"/>
                <a:ea typeface="Century Gothic"/>
                <a:cs typeface="Century Gothic"/>
                <a:sym typeface="Century Gothic"/>
              </a:rPr>
              <a:t>e.g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. movement).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Animals might see a predator and run.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An animal may brush past a plant and the plant responds by moving.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78" name="Google Shape;278;p40"/>
          <p:cNvGraphicFramePr/>
          <p:nvPr/>
        </p:nvGraphicFramePr>
        <p:xfrm>
          <a:off x="6801010" y="852688"/>
          <a:ext cx="2142625" cy="12039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are some things in the environment that might be considered stimuli?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9" name="Google Shape;279;p40"/>
          <p:cNvGraphicFramePr/>
          <p:nvPr/>
        </p:nvGraphicFramePr>
        <p:xfrm>
          <a:off x="6805075" y="386680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plural (singular: stimulus), a thing that causes a reaction.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998" y="2172588"/>
            <a:ext cx="2142625" cy="142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Image result for pencil">
            <a:extLst>
              <a:ext uri="{FF2B5EF4-FFF2-40B4-BE49-F238E27FC236}">
                <a16:creationId xmlns:a16="http://schemas.microsoft.com/office/drawing/2014/main" id="{B6CE1712-0837-48A9-9F24-98886811E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pic>
        <p:nvPicPr>
          <p:cNvPr id="286" name="Google Shape;286;p41" descr="Sunflower behaviors follow a circadian rhythm, which helps the plants anticipate the position of the sun every morning.&#10;&#10;Learn more about this story at www.newsy.com/62336/&#10;&#10;Find more videos like this at www.newsy.com&#10;&#10;Follow Newsy on Facebook: www.facebook.com/newsyvideos&#10;Follow Newsy on Twitter: www.twitter.com/newsyvideos" title="Why sunflowers follow the su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00" y="686400"/>
            <a:ext cx="5642525" cy="4231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41"/>
          <p:cNvGraphicFramePr/>
          <p:nvPr/>
        </p:nvGraphicFramePr>
        <p:xfrm>
          <a:off x="6801010" y="852688"/>
          <a:ext cx="2142625" cy="103626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 sunflowers follow the sun?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8" name="Google Shape;288;p41" descr="Image result for plant ma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5475" y="2216751"/>
            <a:ext cx="2053676" cy="27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204079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4"/>
          <p:cNvGraphicFramePr/>
          <p:nvPr/>
        </p:nvGraphicFramePr>
        <p:xfrm>
          <a:off x="20408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4"/>
          <p:cNvGraphicFramePr/>
          <p:nvPr/>
        </p:nvGraphicFramePr>
        <p:xfrm>
          <a:off x="5157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515700" y="317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4439730" y="3654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4"/>
          <p:cNvGraphicFramePr/>
          <p:nvPr/>
        </p:nvGraphicFramePr>
        <p:xfrm>
          <a:off x="6838660" y="2531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Google Shape;145;p24"/>
          <p:cNvGraphicFramePr/>
          <p:nvPr/>
        </p:nvGraphicFramePr>
        <p:xfrm>
          <a:off x="443972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4"/>
          <p:cNvGraphicFramePr/>
          <p:nvPr/>
        </p:nvGraphicFramePr>
        <p:xfrm>
          <a:off x="683865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4"/>
          <p:cNvGraphicFramePr/>
          <p:nvPr/>
        </p:nvGraphicFramePr>
        <p:xfrm>
          <a:off x="515688" y="382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body" idx="2"/>
          </p:nvPr>
        </p:nvSpPr>
        <p:spPr>
          <a:xfrm>
            <a:off x="552550" y="8171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eight 8 characteristics of all living things: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G</a:t>
            </a:r>
            <a:r>
              <a:rPr lang="en-GB" sz="2400">
                <a:solidFill>
                  <a:schemeClr val="dk1"/>
                </a:solidFill>
              </a:rPr>
              <a:t>row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5" name="Google Shape;295;p42" descr="Image result for plant 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02799" y="0"/>
            <a:ext cx="2011251" cy="205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 txBox="1"/>
          <p:nvPr/>
        </p:nvSpPr>
        <p:spPr>
          <a:xfrm>
            <a:off x="1781400" y="1517950"/>
            <a:ext cx="4903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GROW 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living things grow and get bigger.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Animals grow from young to adults.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Plants grow from seeds</a:t>
            </a: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adults.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7" name="Google Shape;297;p42"/>
          <p:cNvGraphicFramePr/>
          <p:nvPr/>
        </p:nvGraphicFramePr>
        <p:xfrm>
          <a:off x="6598023" y="2305788"/>
          <a:ext cx="2443700" cy="254502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44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mould living?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8" name="Google Shape;2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525" y="3241900"/>
            <a:ext cx="23812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2"/>
          <p:cNvPicPr preferRelativeResize="0"/>
          <p:nvPr/>
        </p:nvPicPr>
        <p:blipFill rotWithShape="1">
          <a:blip r:embed="rId5">
            <a:alphaModFix/>
          </a:blip>
          <a:srcRect t="44285" b="10088"/>
          <a:stretch/>
        </p:blipFill>
        <p:spPr>
          <a:xfrm>
            <a:off x="2209275" y="3241900"/>
            <a:ext cx="3875125" cy="1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C26326DA-3391-4B36-B980-475783C45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sp>
        <p:nvSpPr>
          <p:cNvPr id="305" name="Google Shape;305;p43"/>
          <p:cNvSpPr txBox="1">
            <a:spLocks noGrp="1"/>
          </p:cNvSpPr>
          <p:nvPr>
            <p:ph type="body" idx="2"/>
          </p:nvPr>
        </p:nvSpPr>
        <p:spPr>
          <a:xfrm>
            <a:off x="552550" y="7409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eight 8 characteristics of all living things: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r>
              <a:rPr lang="en-GB" sz="2400">
                <a:solidFill>
                  <a:schemeClr val="dk1"/>
                </a:solidFill>
              </a:rPr>
              <a:t>espire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6" name="Google Shape;306;p43"/>
          <p:cNvSpPr txBox="1"/>
          <p:nvPr/>
        </p:nvSpPr>
        <p:spPr>
          <a:xfrm>
            <a:off x="1944400" y="1131725"/>
            <a:ext cx="4740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RESPIRE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living things </a:t>
            </a: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exchange₁</a:t>
            </a: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oxygen and other gases.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Animals might have lungs or gills to allow this.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0" indent="-279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They also need to release energy in cells to survive.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07" name="Google Shape;307;p43"/>
          <p:cNvGraphicFramePr/>
          <p:nvPr/>
        </p:nvGraphicFramePr>
        <p:xfrm>
          <a:off x="6817625" y="4038250"/>
          <a:ext cx="2134475" cy="86862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give and receive something.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8" name="Google Shape;308;p43"/>
          <p:cNvGraphicFramePr/>
          <p:nvPr/>
        </p:nvGraphicFramePr>
        <p:xfrm>
          <a:off x="6813560" y="852688"/>
          <a:ext cx="2142625" cy="254502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frogs breathe through their skin, how are gases getting in and out of their body?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9" name="Google Shape;309;p43"/>
          <p:cNvPicPr preferRelativeResize="0"/>
          <p:nvPr/>
        </p:nvPicPr>
        <p:blipFill rotWithShape="1">
          <a:blip r:embed="rId3">
            <a:alphaModFix/>
          </a:blip>
          <a:srcRect t="9210" b="9210"/>
          <a:stretch/>
        </p:blipFill>
        <p:spPr>
          <a:xfrm>
            <a:off x="3504762" y="3717663"/>
            <a:ext cx="2134474" cy="12006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0" name="Google Shape;310;p43"/>
          <p:cNvPicPr preferRelativeResize="0"/>
          <p:nvPr/>
        </p:nvPicPr>
        <p:blipFill rotWithShape="1">
          <a:blip r:embed="rId4">
            <a:alphaModFix/>
          </a:blip>
          <a:srcRect l="13593" t="7813" r="4122" b="7813"/>
          <a:stretch/>
        </p:blipFill>
        <p:spPr>
          <a:xfrm>
            <a:off x="6927725" y="1854725"/>
            <a:ext cx="1914276" cy="130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B90B0A68-D39A-47B9-811B-30D7124D9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body" idx="2"/>
          </p:nvPr>
        </p:nvSpPr>
        <p:spPr>
          <a:xfrm>
            <a:off x="552550" y="8933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eight 8 characteristics of all living things: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E</a:t>
            </a:r>
            <a:r>
              <a:rPr lang="en-GB" sz="2400">
                <a:solidFill>
                  <a:schemeClr val="dk1"/>
                </a:solidFill>
              </a:rPr>
              <a:t>xcrete wastes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17" name="Google Shape;317;p44"/>
          <p:cNvGraphicFramePr/>
          <p:nvPr/>
        </p:nvGraphicFramePr>
        <p:xfrm>
          <a:off x="6788435" y="689613"/>
          <a:ext cx="2142625" cy="103626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wastes do we produce?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8" name="Google Shape;318;p44"/>
          <p:cNvSpPr txBox="1"/>
          <p:nvPr/>
        </p:nvSpPr>
        <p:spPr>
          <a:xfrm>
            <a:off x="2044900" y="1247500"/>
            <a:ext cx="4640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EXCRETE WASTES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living things produce wastes.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Nutrition, water and gases are needed by living things.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Once living things use these resources, they must remove the leftovers.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838" y="1859776"/>
            <a:ext cx="1940575" cy="1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 rotWithShape="1">
          <a:blip r:embed="rId4">
            <a:alphaModFix/>
          </a:blip>
          <a:srcRect l="51572" t="30321" r="5872" b="5817"/>
          <a:stretch/>
        </p:blipFill>
        <p:spPr>
          <a:xfrm>
            <a:off x="7151050" y="3228100"/>
            <a:ext cx="1568150" cy="17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Image result for pencil">
            <a:extLst>
              <a:ext uri="{FF2B5EF4-FFF2-40B4-BE49-F238E27FC236}">
                <a16:creationId xmlns:a16="http://schemas.microsoft.com/office/drawing/2014/main" id="{89F0510C-C6B5-400A-9F87-34D0E15F0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-77447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sp>
        <p:nvSpPr>
          <p:cNvPr id="326" name="Google Shape;326;p45"/>
          <p:cNvSpPr txBox="1">
            <a:spLocks noGrp="1"/>
          </p:cNvSpPr>
          <p:nvPr>
            <p:ph type="body" idx="2"/>
          </p:nvPr>
        </p:nvSpPr>
        <p:spPr>
          <a:xfrm>
            <a:off x="552550" y="8171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eight 8 characteristics of all living things: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N</a:t>
            </a:r>
            <a:r>
              <a:rPr lang="en-GB" sz="2400">
                <a:solidFill>
                  <a:schemeClr val="dk1"/>
                </a:solidFill>
              </a:rPr>
              <a:t>utrition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7" name="Google Shape;327;p45" descr="Image result for plant 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1864" y="271075"/>
            <a:ext cx="1436140" cy="188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/>
        </p:nvSpPr>
        <p:spPr>
          <a:xfrm>
            <a:off x="1969575" y="1480325"/>
            <a:ext cx="4715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NUTRITION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living things need nutrients₁.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Animals eat other living things.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Plants absorb nutrients through their roots.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Fungi feed on </a:t>
            </a: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decaying₂</a:t>
            </a: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living things.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29" name="Google Shape;329;p45"/>
          <p:cNvGraphicFramePr/>
          <p:nvPr/>
        </p:nvGraphicFramePr>
        <p:xfrm>
          <a:off x="6826110" y="2201513"/>
          <a:ext cx="2142625" cy="103626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Where do we get our nutrients from?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0" name="Google Shape;330;p45"/>
          <p:cNvGraphicFramePr/>
          <p:nvPr/>
        </p:nvGraphicFramePr>
        <p:xfrm>
          <a:off x="6830175" y="38668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food or nourishment.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rotting or dying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" descr="Image result for pencil">
            <a:extLst>
              <a:ext uri="{FF2B5EF4-FFF2-40B4-BE49-F238E27FC236}">
                <a16:creationId xmlns:a16="http://schemas.microsoft.com/office/drawing/2014/main" id="{0528B5F9-64C6-4C23-835D-DA5CA929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characteristics of organisms.</a:t>
            </a:r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body" idx="2"/>
          </p:nvPr>
        </p:nvSpPr>
        <p:spPr>
          <a:xfrm>
            <a:off x="552550" y="8171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eight 8 characteristics of all living things: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M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G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N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C</a:t>
            </a:r>
            <a:r>
              <a:rPr lang="en-GB" sz="2400">
                <a:solidFill>
                  <a:schemeClr val="dk1"/>
                </a:solidFill>
              </a:rPr>
              <a:t>ells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1505425" y="1442700"/>
            <a:ext cx="5179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 organism is made up of at least 1 </a:t>
            </a: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cell</a:t>
            </a: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 </a:t>
            </a:r>
            <a:r>
              <a:rPr lang="en-GB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cell</a:t>
            </a: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the smallest unit of life.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38" name="Google Shape;338;p46"/>
          <p:cNvGraphicFramePr/>
          <p:nvPr/>
        </p:nvGraphicFramePr>
        <p:xfrm>
          <a:off x="6598023" y="2305788"/>
          <a:ext cx="2443700" cy="220974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44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Would this fossil be living, non-living, or dead?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9" name="Google Shape;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850" y="3296658"/>
            <a:ext cx="2142625" cy="1019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275" y="2858525"/>
            <a:ext cx="2857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Image result for pencil">
            <a:extLst>
              <a:ext uri="{FF2B5EF4-FFF2-40B4-BE49-F238E27FC236}">
                <a16:creationId xmlns:a16="http://schemas.microsoft.com/office/drawing/2014/main" id="{018BB03F-B27A-44D8-87E7-E80DCE770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characteristics of organisms.</a:t>
            </a:r>
            <a:endParaRPr/>
          </a:p>
        </p:txBody>
      </p:sp>
      <p:sp>
        <p:nvSpPr>
          <p:cNvPr id="346" name="Google Shape;346;p47"/>
          <p:cNvSpPr/>
          <p:nvPr/>
        </p:nvSpPr>
        <p:spPr>
          <a:xfrm>
            <a:off x="537100" y="756275"/>
            <a:ext cx="6148200" cy="485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Complete the table below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47" name="Google Shape;347;p47"/>
          <p:cNvGraphicFramePr/>
          <p:nvPr/>
        </p:nvGraphicFramePr>
        <p:xfrm>
          <a:off x="7368145" y="1341850"/>
          <a:ext cx="1626400" cy="254502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62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it has the characteristics of MRS GRENC, it is a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living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thing.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it doesn’t have these characteristics, it is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non-living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it had these characteristics, it is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dead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8" name="Google Shape;348;p47"/>
          <p:cNvGraphicFramePr/>
          <p:nvPr/>
        </p:nvGraphicFramePr>
        <p:xfrm>
          <a:off x="537094" y="1341850"/>
          <a:ext cx="6589800" cy="3386555"/>
        </p:xfrm>
        <a:graphic>
          <a:graphicData uri="http://schemas.openxmlformats.org/drawingml/2006/table">
            <a:tbl>
              <a:tblPr firstRow="1" bandRow="1">
                <a:noFill/>
                <a:tableStyleId>{9D0751D9-5A2F-44F2-B6D2-ACD7AFB2223B}</a:tableStyleId>
              </a:tblPr>
              <a:tblGrid>
                <a:gridCol w="174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Thing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Move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Reproduce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Sensitive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Grow</a:t>
                      </a:r>
                      <a:endParaRPr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Living, Non-living or Dead?</a:t>
                      </a:r>
                      <a:endParaRPr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Sunflower plant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Rock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Caterpillar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Brown leaves on ground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Fire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Cheese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2" descr="Image result for pencil">
            <a:extLst>
              <a:ext uri="{FF2B5EF4-FFF2-40B4-BE49-F238E27FC236}">
                <a16:creationId xmlns:a16="http://schemas.microsoft.com/office/drawing/2014/main" id="{86181753-BBDE-41AB-BBC8-01F9023D2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characteristics of organisms.</a:t>
            </a:r>
            <a:endParaRPr/>
          </a:p>
        </p:txBody>
      </p:sp>
      <p:sp>
        <p:nvSpPr>
          <p:cNvPr id="354" name="Google Shape;354;p4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It’s important for us to identify living, non-living and dead things so we can see how they interact with one another.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We now know common characteristics shared by living things.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is important to know before we start looking at their differences and classifying them further this term.</a:t>
            </a:r>
            <a:endParaRPr/>
          </a:p>
        </p:txBody>
      </p:sp>
      <p:graphicFrame>
        <p:nvGraphicFramePr>
          <p:cNvPr id="355" name="Google Shape;355;p48"/>
          <p:cNvGraphicFramePr/>
          <p:nvPr/>
        </p:nvGraphicFramePr>
        <p:xfrm>
          <a:off x="6685300" y="8527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one difference between a living and non-living thing?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6" name="Google Shape;356;p48" descr="Image result for plant 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1710" y="2521543"/>
            <a:ext cx="1690552" cy="252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characteristics of organisms.</a:t>
            </a:r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eight 8 characteristics of all living things are: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M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R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S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G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R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E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N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/>
              <a:t>C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3" name="Google Shape;363;p49" descr="Image result for plant 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9335" y="1644393"/>
            <a:ext cx="1690552" cy="252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characteristics of organisms.</a:t>
            </a:r>
            <a:endParaRPr/>
          </a:p>
        </p:txBody>
      </p:sp>
      <p:sp>
        <p:nvSpPr>
          <p:cNvPr id="369" name="Google Shape;369;p5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0" name="Google Shape;370;p50"/>
          <p:cNvSpPr/>
          <p:nvPr/>
        </p:nvSpPr>
        <p:spPr>
          <a:xfrm>
            <a:off x="552550" y="736300"/>
            <a:ext cx="5896800" cy="8562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You are now going to examine an area in the school grounds in order to identify the living, non-living and dead things within that area.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71" name="Google Shape;371;p50"/>
          <p:cNvGraphicFramePr/>
          <p:nvPr/>
        </p:nvGraphicFramePr>
        <p:xfrm>
          <a:off x="552550" y="1768900"/>
          <a:ext cx="8170350" cy="2369607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72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Item found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Living, non-living or dead?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Justification (why?)</a:t>
                      </a:r>
                      <a:endParaRPr sz="18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2" name="Google Shape;372;p50"/>
          <p:cNvSpPr txBox="1"/>
          <p:nvPr/>
        </p:nvSpPr>
        <p:spPr>
          <a:xfrm>
            <a:off x="552475" y="4132975"/>
            <a:ext cx="81705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features did your item have that made you categorise it as living, non-living or dead?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Were any items hard to categorise?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3" name="Google Shape;373;p50" descr="Image result for plant 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4421" y="176628"/>
            <a:ext cx="984449" cy="14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organism.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list the common characteristics of organisms.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compare living, non-living and dead things.</a:t>
            </a:r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/>
              <a:t>We will describe the characteristics of organisms.</a:t>
            </a:r>
            <a:endParaRPr sz="3600"/>
          </a:p>
        </p:txBody>
      </p:sp>
      <p:graphicFrame>
        <p:nvGraphicFramePr>
          <p:cNvPr id="380" name="Google Shape;380;p51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We will demonstrate lighting and extinguishing a Bunsen burner safely.</a:t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552550" y="858552"/>
            <a:ext cx="5896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Label the parts of the Bunsen burner.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l="18643" t="9453" r="18880"/>
          <a:stretch/>
        </p:blipFill>
        <p:spPr>
          <a:xfrm>
            <a:off x="2597351" y="1548050"/>
            <a:ext cx="2244956" cy="3336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5"/>
          <p:cNvCxnSpPr/>
          <p:nvPr/>
        </p:nvCxnSpPr>
        <p:spPr>
          <a:xfrm flipH="1">
            <a:off x="1902686" y="4422097"/>
            <a:ext cx="806700" cy="150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56" name="Google Shape;156;p25"/>
          <p:cNvSpPr txBox="1"/>
          <p:nvPr/>
        </p:nvSpPr>
        <p:spPr>
          <a:xfrm>
            <a:off x="1233950" y="4350236"/>
            <a:ext cx="668400" cy="480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57" name="Google Shape;157;p25"/>
          <p:cNvCxnSpPr/>
          <p:nvPr/>
        </p:nvCxnSpPr>
        <p:spPr>
          <a:xfrm flipH="1">
            <a:off x="3589097" y="3063605"/>
            <a:ext cx="1537200" cy="2043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8" name="Google Shape;158;p25"/>
          <p:cNvSpPr txBox="1"/>
          <p:nvPr/>
        </p:nvSpPr>
        <p:spPr>
          <a:xfrm>
            <a:off x="5126297" y="2906520"/>
            <a:ext cx="716400" cy="29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59" name="Google Shape;159;p25"/>
          <p:cNvCxnSpPr/>
          <p:nvPr/>
        </p:nvCxnSpPr>
        <p:spPr>
          <a:xfrm>
            <a:off x="4171008" y="3793694"/>
            <a:ext cx="1308900" cy="21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60" name="Google Shape;160;p25"/>
          <p:cNvSpPr txBox="1"/>
          <p:nvPr/>
        </p:nvSpPr>
        <p:spPr>
          <a:xfrm>
            <a:off x="5479773" y="3941543"/>
            <a:ext cx="534900" cy="29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1" name="Google Shape;161;p25"/>
          <p:cNvCxnSpPr/>
          <p:nvPr/>
        </p:nvCxnSpPr>
        <p:spPr>
          <a:xfrm rot="10800000">
            <a:off x="2233788" y="2863767"/>
            <a:ext cx="1287600" cy="255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62" name="Google Shape;162;p25"/>
          <p:cNvSpPr txBox="1"/>
          <p:nvPr/>
        </p:nvSpPr>
        <p:spPr>
          <a:xfrm>
            <a:off x="1495725" y="2670006"/>
            <a:ext cx="716400" cy="31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3" name="Google Shape;163;p25"/>
          <p:cNvCxnSpPr/>
          <p:nvPr/>
        </p:nvCxnSpPr>
        <p:spPr>
          <a:xfrm rot="10800000" flipH="1">
            <a:off x="3683793" y="2268774"/>
            <a:ext cx="1652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64" name="Google Shape;164;p25"/>
          <p:cNvSpPr txBox="1"/>
          <p:nvPr/>
        </p:nvSpPr>
        <p:spPr>
          <a:xfrm>
            <a:off x="5336398" y="2148721"/>
            <a:ext cx="716400" cy="31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65" name="Google Shape;165;p25"/>
          <p:cNvGraphicFramePr/>
          <p:nvPr/>
        </p:nvGraphicFramePr>
        <p:xfrm>
          <a:off x="6225075" y="2918900"/>
          <a:ext cx="2556950" cy="198105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70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Airhole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Base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Collar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Barrel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Gas hose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characteristics of organisms.</a:t>
            </a:r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body" idx="2"/>
          </p:nvPr>
        </p:nvSpPr>
        <p:spPr>
          <a:xfrm>
            <a:off x="597000" y="8451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/>
              <a:t>The eight 8 characteristics of LIONS are: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/>
              <a:t>Move-</a:t>
            </a:r>
            <a:r>
              <a:rPr lang="en-GB" sz="1500"/>
              <a:t> lions can run at 80 km/hour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/>
              <a:t>Reproduce - </a:t>
            </a:r>
            <a:r>
              <a:rPr lang="en-GB" sz="1500"/>
              <a:t>females give birth to live young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/>
              <a:t>Sensitive - </a:t>
            </a:r>
            <a:r>
              <a:rPr lang="en-GB" sz="1500"/>
              <a:t>respond to their surroundings, e.g. hunt prey, seek shade in the heat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/>
              <a:t>Grow - </a:t>
            </a:r>
            <a:r>
              <a:rPr lang="en-GB" sz="1500"/>
              <a:t>get bigger from cub to adult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/>
              <a:t>Respire - </a:t>
            </a:r>
            <a:r>
              <a:rPr lang="en-GB" sz="1500"/>
              <a:t>release energy from food into cells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/>
              <a:t>Excrete wastes - </a:t>
            </a:r>
            <a:r>
              <a:rPr lang="en-GB" sz="1500"/>
              <a:t>produce faeces, urine, sweat, and breathe out carbon dioxide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/>
              <a:t>Nutrition - </a:t>
            </a:r>
            <a:r>
              <a:rPr lang="en-GB" sz="1500"/>
              <a:t>eat other animals to get their energy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/>
              <a:t>Cells - </a:t>
            </a:r>
            <a:r>
              <a:rPr lang="en-GB" sz="1500"/>
              <a:t>are made up of millions of cells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500" y="749351"/>
            <a:ext cx="2733599" cy="18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characteristics of organisms.</a:t>
            </a:r>
            <a:endParaRPr/>
          </a:p>
        </p:txBody>
      </p:sp>
      <p:sp>
        <p:nvSpPr>
          <p:cNvPr id="393" name="Google Shape;393;p53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Complete the Life Processes Worksheet.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Create a poster for your life process.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94" name="Google Shape;394;p53"/>
          <p:cNvGraphicFramePr/>
          <p:nvPr/>
        </p:nvGraphicFramePr>
        <p:xfrm>
          <a:off x="6685300" y="8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5" name="Google Shape;395;p53"/>
          <p:cNvGraphicFramePr/>
          <p:nvPr/>
        </p:nvGraphicFramePr>
        <p:xfrm>
          <a:off x="6797375" y="421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Google Shape;396;p53"/>
          <p:cNvSpPr/>
          <p:nvPr/>
        </p:nvSpPr>
        <p:spPr>
          <a:xfrm>
            <a:off x="552550" y="858538"/>
            <a:ext cx="58968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Task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Task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97" name="Google Shape;397;p53"/>
          <p:cNvGraphicFramePr/>
          <p:nvPr/>
        </p:nvGraphicFramePr>
        <p:xfrm>
          <a:off x="6797370" y="25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98" name="Google Shape;398;p53"/>
          <p:cNvGrpSpPr/>
          <p:nvPr/>
        </p:nvGrpSpPr>
        <p:grpSpPr>
          <a:xfrm>
            <a:off x="1803777" y="523276"/>
            <a:ext cx="4307791" cy="4395177"/>
            <a:chOff x="1803777" y="523276"/>
            <a:chExt cx="4307791" cy="4395177"/>
          </a:xfrm>
        </p:grpSpPr>
        <p:sp>
          <p:nvSpPr>
            <p:cNvPr id="399" name="Google Shape;399;p53"/>
            <p:cNvSpPr txBox="1"/>
            <p:nvPr/>
          </p:nvSpPr>
          <p:spPr>
            <a:xfrm>
              <a:off x="3195354" y="1705101"/>
              <a:ext cx="2024100" cy="23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N</a:t>
              </a:r>
              <a:endParaRPr sz="1100"/>
            </a:p>
          </p:txBody>
        </p:sp>
        <p:pic>
          <p:nvPicPr>
            <p:cNvPr id="400" name="Google Shape;400;p53" descr="Image result for foo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38336">
              <a:off x="4786434" y="636154"/>
              <a:ext cx="1065562" cy="106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3" descr="Image result for vampire teeth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03777" y="3499825"/>
              <a:ext cx="1602002" cy="1206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53" descr="Image result for soi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30191" y="3784121"/>
              <a:ext cx="1134331" cy="1134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53" descr="Image result for meat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246796" y="899000"/>
              <a:ext cx="1515748" cy="751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53" descr="Image result for vegetabl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894925" y="2069182"/>
              <a:ext cx="1059736" cy="13042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53"/>
            <p:cNvSpPr/>
            <p:nvPr/>
          </p:nvSpPr>
          <p:spPr>
            <a:xfrm>
              <a:off x="1916968" y="523276"/>
              <a:ext cx="4194600" cy="43314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LABORATORY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ROOM FOR SCIENCE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OBSERVATION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WE USE OUR SENSES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INFERENCE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WHAT WE THINK IS HAPPENING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3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Identify the correct separation technique: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Iron filings from sand: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lphaUcPeriod"/>
            </a:pPr>
            <a:r>
              <a:rPr lang="en-GB"/>
              <a:t>Handpicking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-GB"/>
              <a:t>Decantation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-GB"/>
              <a:t>Magnetic separation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150" y="1156000"/>
            <a:ext cx="2796650" cy="3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709450" y="439625"/>
            <a:ext cx="5613300" cy="3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Identify the correct separation technique to separate the onion in this hamburger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lphaUcPeriod"/>
            </a:pPr>
            <a:r>
              <a:rPr lang="en-GB"/>
              <a:t>Handpicking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-GB"/>
              <a:t>Decantation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-GB"/>
              <a:t>Magnetic separation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-GB"/>
              <a:t>Filtration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-GB"/>
              <a:t>Evaporation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75" y="1681475"/>
            <a:ext cx="3624825" cy="30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When we light a Bunsen burner, what do we do first?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AutoNum type="alphaUcPeriod"/>
            </a:pPr>
            <a:r>
              <a:rPr lang="en-GB" sz="2400"/>
              <a:t>Turn on the gas.</a:t>
            </a: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or</a:t>
            </a: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AutoNum type="alphaUcPeriod"/>
            </a:pPr>
            <a:r>
              <a:rPr lang="en-GB" sz="2400"/>
              <a:t>Light the match.</a:t>
            </a:r>
            <a:endParaRPr sz="2400"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523554" y="1676075"/>
            <a:ext cx="2070325" cy="298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E55B3E8-11C0-489E-8662-212D83F5BBA5}"/>
</file>

<file path=customXml/itemProps2.xml><?xml version="1.0" encoding="utf-8"?>
<ds:datastoreItem xmlns:ds="http://schemas.openxmlformats.org/officeDocument/2006/customXml" ds:itemID="{CF948605-FACC-47FF-AD37-4F2D33FC7AEF}"/>
</file>

<file path=customXml/itemProps3.xml><?xml version="1.0" encoding="utf-8"?>
<ds:datastoreItem xmlns:ds="http://schemas.openxmlformats.org/officeDocument/2006/customXml" ds:itemID="{772B03C8-A088-4293-B7C4-416D01FFEF2F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1774</Words>
  <Application>Microsoft Office PowerPoint</Application>
  <PresentationFormat>On-screen Show (16:9)</PresentationFormat>
  <Paragraphs>373</Paragraphs>
  <Slides>31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Gill Sans</vt:lpstr>
      <vt:lpstr>Century Gothic</vt:lpstr>
      <vt:lpstr>Calibri</vt:lpstr>
      <vt:lpstr>ASC EDI Template</vt:lpstr>
      <vt:lpstr>Simple Light</vt:lpstr>
      <vt:lpstr>ORGANISM CHARACTERISTICS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describe the characteristics of organisms.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describe the characteristics of organisms.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ORGANISM CHARACTERISTICS</dc:title>
  <cp:lastModifiedBy>Shanae Alexander</cp:lastModifiedBy>
  <cp:revision>1</cp:revision>
  <dcterms:modified xsi:type="dcterms:W3CDTF">2020-06-18T00:33:15Z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43000.0000000000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